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2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ni slajd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 okomiti teks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komiti naslov i teks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 sadržaj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sadržaja" type="twoObj">
  <p:cSld name="TWO_OBJECT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aglavlje sekcije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sporedba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o naslov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azn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držaj s opisom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ka s opisom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23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-sfera.hr/dodatni-digitalni-sadrzaji/3b72074e-934a-4dc5-82a9-487f47cb1227/" TargetMode="External"/><Relationship Id="rId13" Type="http://schemas.openxmlformats.org/officeDocument/2006/relationships/image" Target="../media/image31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11" Type="http://schemas.openxmlformats.org/officeDocument/2006/relationships/image" Target="../media/image29.png"/><Relationship Id="rId5" Type="http://schemas.openxmlformats.org/officeDocument/2006/relationships/image" Target="../media/image26.png"/><Relationship Id="rId10" Type="http://schemas.openxmlformats.org/officeDocument/2006/relationships/image" Target="../media/image28.png"/><Relationship Id="rId4" Type="http://schemas.openxmlformats.org/officeDocument/2006/relationships/image" Target="../media/image9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7.jp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9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20.png"/><Relationship Id="rId4" Type="http://schemas.openxmlformats.org/officeDocument/2006/relationships/image" Target="../media/image9.pn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23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23.png"/><Relationship Id="rId10" Type="http://schemas.openxmlformats.org/officeDocument/2006/relationships/image" Target="../media/image25.png"/><Relationship Id="rId4" Type="http://schemas.openxmlformats.org/officeDocument/2006/relationships/image" Target="../media/image9.pn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213" y="0"/>
            <a:ext cx="12159576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22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07402" y="524684"/>
            <a:ext cx="4659880" cy="460235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25" name="Google Shape;225;p22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26" name="Google Shape;226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92639" y="4584647"/>
            <a:ext cx="2163041" cy="2219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22"/>
          <p:cNvPicPr preferRelativeResize="0"/>
          <p:nvPr/>
        </p:nvPicPr>
        <p:blipFill rotWithShape="1">
          <a:blip r:embed="rId6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228" name="Google Shape;228;p22"/>
          <p:cNvSpPr txBox="1"/>
          <p:nvPr/>
        </p:nvSpPr>
        <p:spPr>
          <a:xfrm>
            <a:off x="8082182" y="1984460"/>
            <a:ext cx="2516704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UVJEŽBAVANJE</a:t>
            </a:r>
            <a:endParaRPr sz="32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229" name="Google Shape;229;p22"/>
          <p:cNvPicPr preferRelativeResize="0"/>
          <p:nvPr/>
        </p:nvPicPr>
        <p:blipFill rotWithShape="1">
          <a:blip r:embed="rId7">
            <a:alphaModFix/>
          </a:blip>
          <a:srcRect r="24682"/>
          <a:stretch/>
        </p:blipFill>
        <p:spPr>
          <a:xfrm>
            <a:off x="-130843" y="-1"/>
            <a:ext cx="1141960" cy="778909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22"/>
          <p:cNvSpPr/>
          <p:nvPr/>
        </p:nvSpPr>
        <p:spPr>
          <a:xfrm>
            <a:off x="4404946" y="1032397"/>
            <a:ext cx="1635369" cy="5473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22"/>
          <p:cNvSpPr txBox="1"/>
          <p:nvPr/>
        </p:nvSpPr>
        <p:spPr>
          <a:xfrm>
            <a:off x="7875564" y="2733576"/>
            <a:ext cx="314661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Podcrtaj glagole, gramatički ih opiši i napiši u infinitivu.</a:t>
            </a:r>
            <a:endParaRPr sz="2400" dirty="0"/>
          </a:p>
        </p:txBody>
      </p:sp>
      <p:sp>
        <p:nvSpPr>
          <p:cNvPr id="232" name="Google Shape;232;p22"/>
          <p:cNvSpPr txBox="1"/>
          <p:nvPr/>
        </p:nvSpPr>
        <p:spPr>
          <a:xfrm>
            <a:off x="793376" y="1194416"/>
            <a:ext cx="549546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Tajana peče kolače.</a:t>
            </a:r>
            <a:endParaRPr sz="2400" dirty="0"/>
          </a:p>
        </p:txBody>
      </p:sp>
      <p:cxnSp>
        <p:nvCxnSpPr>
          <p:cNvPr id="233" name="Google Shape;233;p22"/>
          <p:cNvCxnSpPr/>
          <p:nvPr/>
        </p:nvCxnSpPr>
        <p:spPr>
          <a:xfrm>
            <a:off x="903299" y="2103180"/>
            <a:ext cx="5482012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34" name="Google Shape;234;p22"/>
          <p:cNvSpPr txBox="1"/>
          <p:nvPr/>
        </p:nvSpPr>
        <p:spPr>
          <a:xfrm>
            <a:off x="877823" y="2504853"/>
            <a:ext cx="467504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Polako smo očistili sobu.</a:t>
            </a:r>
            <a:endParaRPr sz="2400" dirty="0"/>
          </a:p>
        </p:txBody>
      </p:sp>
      <p:cxnSp>
        <p:nvCxnSpPr>
          <p:cNvPr id="235" name="Google Shape;235;p22"/>
          <p:cNvCxnSpPr/>
          <p:nvPr/>
        </p:nvCxnSpPr>
        <p:spPr>
          <a:xfrm>
            <a:off x="851695" y="3435298"/>
            <a:ext cx="5482012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36" name="Google Shape;236;p22"/>
          <p:cNvSpPr txBox="1"/>
          <p:nvPr/>
        </p:nvSpPr>
        <p:spPr>
          <a:xfrm>
            <a:off x="877823" y="3963427"/>
            <a:ext cx="532259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Brzo ćete pokositi travu.</a:t>
            </a:r>
            <a:endParaRPr sz="2400" dirty="0"/>
          </a:p>
        </p:txBody>
      </p:sp>
      <p:cxnSp>
        <p:nvCxnSpPr>
          <p:cNvPr id="237" name="Google Shape;237;p22"/>
          <p:cNvCxnSpPr/>
          <p:nvPr/>
        </p:nvCxnSpPr>
        <p:spPr>
          <a:xfrm>
            <a:off x="851695" y="4794987"/>
            <a:ext cx="5482012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38" name="Google Shape;238;p22"/>
          <p:cNvCxnSpPr/>
          <p:nvPr/>
        </p:nvCxnSpPr>
        <p:spPr>
          <a:xfrm>
            <a:off x="1990577" y="1579722"/>
            <a:ext cx="724914" cy="14804"/>
          </a:xfrm>
          <a:prstGeom prst="straightConnector1">
            <a:avLst/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39" name="Google Shape;239;p22"/>
          <p:cNvCxnSpPr/>
          <p:nvPr/>
        </p:nvCxnSpPr>
        <p:spPr>
          <a:xfrm>
            <a:off x="2232624" y="2907980"/>
            <a:ext cx="1154230" cy="12274"/>
          </a:xfrm>
          <a:prstGeom prst="straightConnector1">
            <a:avLst/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40" name="Google Shape;240;p22"/>
          <p:cNvCxnSpPr/>
          <p:nvPr/>
        </p:nvCxnSpPr>
        <p:spPr>
          <a:xfrm flipV="1">
            <a:off x="1842865" y="4363537"/>
            <a:ext cx="1543989" cy="16736"/>
          </a:xfrm>
          <a:prstGeom prst="straightConnector1">
            <a:avLst/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41" name="Google Shape;241;p22"/>
          <p:cNvSpPr txBox="1"/>
          <p:nvPr/>
        </p:nvSpPr>
        <p:spPr>
          <a:xfrm>
            <a:off x="1010028" y="1646480"/>
            <a:ext cx="492897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sadašnjost. 3. osoba jednine - 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peći</a:t>
            </a: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22"/>
          <p:cNvSpPr txBox="1"/>
          <p:nvPr/>
        </p:nvSpPr>
        <p:spPr>
          <a:xfrm>
            <a:off x="872201" y="3013365"/>
            <a:ext cx="5066805" cy="67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prošlost, 1. osoba množine – 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očistiti</a:t>
            </a: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22"/>
          <p:cNvSpPr txBox="1"/>
          <p:nvPr/>
        </p:nvSpPr>
        <p:spPr>
          <a:xfrm>
            <a:off x="946222" y="4387575"/>
            <a:ext cx="513701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budućnost, 2. osoba množine – </a:t>
            </a:r>
            <a:r>
              <a:rPr lang="hr-HR" sz="2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pokositi</a:t>
            </a: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p23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46329" y="651267"/>
            <a:ext cx="4659880" cy="460235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49" name="Google Shape;249;p23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50" name="Google Shape;250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86666" y="3666831"/>
            <a:ext cx="3029221" cy="3108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23"/>
          <p:cNvPicPr preferRelativeResize="0"/>
          <p:nvPr/>
        </p:nvPicPr>
        <p:blipFill rotWithShape="1">
          <a:blip r:embed="rId6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252" name="Google Shape;252;p23"/>
          <p:cNvSpPr txBox="1"/>
          <p:nvPr/>
        </p:nvSpPr>
        <p:spPr>
          <a:xfrm>
            <a:off x="8279673" y="1748435"/>
            <a:ext cx="1793192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PONOVI</a:t>
            </a:r>
            <a:endParaRPr/>
          </a:p>
        </p:txBody>
      </p:sp>
      <p:pic>
        <p:nvPicPr>
          <p:cNvPr id="253" name="Google Shape;253;p23"/>
          <p:cNvPicPr preferRelativeResize="0"/>
          <p:nvPr/>
        </p:nvPicPr>
        <p:blipFill rotWithShape="1">
          <a:blip r:embed="rId7">
            <a:alphaModFix/>
          </a:blip>
          <a:srcRect r="24682"/>
          <a:stretch/>
        </p:blipFill>
        <p:spPr>
          <a:xfrm>
            <a:off x="-130843" y="-1"/>
            <a:ext cx="1141960" cy="778909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23"/>
          <p:cNvSpPr/>
          <p:nvPr/>
        </p:nvSpPr>
        <p:spPr>
          <a:xfrm>
            <a:off x="4404946" y="1032397"/>
            <a:ext cx="1635369" cy="5473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5" name="Google Shape;255;p23">
            <a:hlinkClick r:id="rId8"/>
          </p:cNvPr>
          <p:cNvPicPr preferRelativeResize="0"/>
          <p:nvPr/>
        </p:nvPicPr>
        <p:blipFill rotWithShape="1">
          <a:blip r:embed="rId9">
            <a:alphaModFix/>
          </a:blip>
          <a:srcRect t="24066" r="27775" b="26702"/>
          <a:stretch/>
        </p:blipFill>
        <p:spPr>
          <a:xfrm>
            <a:off x="7623293" y="2560050"/>
            <a:ext cx="3045698" cy="1073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23"/>
          <p:cNvPicPr preferRelativeResize="0"/>
          <p:nvPr/>
        </p:nvPicPr>
        <p:blipFill rotWithShape="1">
          <a:blip r:embed="rId10">
            <a:alphaModFix/>
          </a:blip>
          <a:srcRect l="15133" t="23051" r="73480" b="54385"/>
          <a:stretch/>
        </p:blipFill>
        <p:spPr>
          <a:xfrm>
            <a:off x="593871" y="1133981"/>
            <a:ext cx="1072661" cy="119575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57" name="Google Shape;257;p23"/>
          <p:cNvPicPr preferRelativeResize="0"/>
          <p:nvPr/>
        </p:nvPicPr>
        <p:blipFill rotWithShape="1">
          <a:blip r:embed="rId11">
            <a:alphaModFix/>
          </a:blip>
          <a:srcRect l="29760" t="22932" r="58682" b="54370"/>
          <a:stretch/>
        </p:blipFill>
        <p:spPr>
          <a:xfrm>
            <a:off x="576285" y="2544739"/>
            <a:ext cx="1090247" cy="120454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58" name="Google Shape;258;p23"/>
          <p:cNvPicPr preferRelativeResize="0"/>
          <p:nvPr/>
        </p:nvPicPr>
        <p:blipFill rotWithShape="1">
          <a:blip r:embed="rId12">
            <a:alphaModFix/>
          </a:blip>
          <a:srcRect l="44134" t="22870" r="44171" b="54212"/>
          <a:stretch/>
        </p:blipFill>
        <p:spPr>
          <a:xfrm>
            <a:off x="570976" y="3964290"/>
            <a:ext cx="1116623" cy="123092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59" name="Google Shape;259;p23"/>
          <p:cNvPicPr preferRelativeResize="0"/>
          <p:nvPr/>
        </p:nvPicPr>
        <p:blipFill rotWithShape="1">
          <a:blip r:embed="rId13">
            <a:alphaModFix/>
          </a:blip>
          <a:srcRect l="58704" t="22750" r="29722" b="54062"/>
          <a:stretch/>
        </p:blipFill>
        <p:spPr>
          <a:xfrm>
            <a:off x="3721343" y="1124182"/>
            <a:ext cx="1107831" cy="1248507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60" name="Google Shape;260;p23"/>
          <p:cNvPicPr preferRelativeResize="0"/>
          <p:nvPr/>
        </p:nvPicPr>
        <p:blipFill rotWithShape="1">
          <a:blip r:embed="rId14">
            <a:alphaModFix/>
          </a:blip>
          <a:srcRect l="73534" t="22757" r="15143" b="54677"/>
          <a:stretch/>
        </p:blipFill>
        <p:spPr>
          <a:xfrm>
            <a:off x="3699551" y="2591002"/>
            <a:ext cx="1129623" cy="1266329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sp>
        <p:nvSpPr>
          <p:cNvPr id="261" name="Google Shape;261;p23"/>
          <p:cNvSpPr txBox="1"/>
          <p:nvPr/>
        </p:nvSpPr>
        <p:spPr>
          <a:xfrm>
            <a:off x="1768617" y="1192278"/>
            <a:ext cx="170420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Izradi plakat o glagolima, pažljivo pročitaj upute.</a:t>
            </a:r>
            <a:endParaRPr/>
          </a:p>
        </p:txBody>
      </p:sp>
      <p:sp>
        <p:nvSpPr>
          <p:cNvPr id="262" name="Google Shape;262;p23"/>
          <p:cNvSpPr txBox="1"/>
          <p:nvPr/>
        </p:nvSpPr>
        <p:spPr>
          <a:xfrm>
            <a:off x="1889451" y="2478557"/>
            <a:ext cx="1583371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 pomoću umne mape i zvučnoga zapisa ponovi što znaš o glagolima. </a:t>
            </a:r>
            <a:endParaRPr/>
          </a:p>
        </p:txBody>
      </p:sp>
      <p:sp>
        <p:nvSpPr>
          <p:cNvPr id="263" name="Google Shape;263;p23"/>
          <p:cNvSpPr txBox="1"/>
          <p:nvPr/>
        </p:nvSpPr>
        <p:spPr>
          <a:xfrm>
            <a:off x="1889450" y="4025868"/>
            <a:ext cx="1583371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Zaigraj igre i kvizove i ponovi znanje o glagolima.</a:t>
            </a:r>
            <a:endParaRPr/>
          </a:p>
        </p:txBody>
      </p:sp>
      <p:sp>
        <p:nvSpPr>
          <p:cNvPr id="264" name="Google Shape;264;p23"/>
          <p:cNvSpPr txBox="1"/>
          <p:nvPr/>
        </p:nvSpPr>
        <p:spPr>
          <a:xfrm>
            <a:off x="4961965" y="1185050"/>
            <a:ext cx="1452282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 pomoću nastavnih listića provjeri svoje znanje.</a:t>
            </a:r>
            <a:endParaRPr/>
          </a:p>
        </p:txBody>
      </p:sp>
      <p:sp>
        <p:nvSpPr>
          <p:cNvPr id="265" name="Google Shape;265;p23"/>
          <p:cNvSpPr txBox="1"/>
          <p:nvPr/>
        </p:nvSpPr>
        <p:spPr>
          <a:xfrm>
            <a:off x="4968815" y="2495909"/>
            <a:ext cx="1607389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Samovrednuj svoje znanje rješavajući izlaznu karticu.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4" descr="Sponsor — UIC Summer Institute on Sustainability and Energy"/>
          <p:cNvPicPr preferRelativeResize="0"/>
          <p:nvPr/>
        </p:nvPicPr>
        <p:blipFill rotWithShape="1">
          <a:blip r:embed="rId3">
            <a:alphaModFix/>
          </a:blip>
          <a:srcRect t="19533" r="16995" b="-1"/>
          <a:stretch/>
        </p:blipFill>
        <p:spPr>
          <a:xfrm>
            <a:off x="6103088" y="0"/>
            <a:ext cx="6088912" cy="5871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 flipH="1">
            <a:off x="2659104" y="-2659105"/>
            <a:ext cx="6873789" cy="1219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4" descr="Orange Circle Logo - Free image on Pixabay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40799" y="1170104"/>
            <a:ext cx="3814652" cy="3767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4" descr="e-sfera.hr ‐ platforma udžbenika Školske knjige"/>
          <p:cNvPicPr preferRelativeResize="0"/>
          <p:nvPr/>
        </p:nvPicPr>
        <p:blipFill rotWithShape="1">
          <a:blip r:embed="rId6">
            <a:alphaModFix/>
          </a:blip>
          <a:srcRect t="28233" b="28909"/>
          <a:stretch/>
        </p:blipFill>
        <p:spPr>
          <a:xfrm>
            <a:off x="8664962" y="5616266"/>
            <a:ext cx="2489706" cy="531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4"/>
          <p:cNvPicPr preferRelativeResize="0"/>
          <p:nvPr/>
        </p:nvPicPr>
        <p:blipFill rotWithShape="1">
          <a:blip r:embed="rId7">
            <a:alphaModFix/>
          </a:blip>
          <a:srcRect l="34399" t="14744" r="34447" b="10000"/>
          <a:stretch/>
        </p:blipFill>
        <p:spPr>
          <a:xfrm rot="-375463">
            <a:off x="571206" y="2878997"/>
            <a:ext cx="2405890" cy="3269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233711" y="1564099"/>
            <a:ext cx="3547653" cy="4584012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4"/>
          <p:cNvSpPr txBox="1"/>
          <p:nvPr/>
        </p:nvSpPr>
        <p:spPr>
          <a:xfrm>
            <a:off x="8775861" y="1847505"/>
            <a:ext cx="268993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800" b="0" i="0" u="none" strike="noStrike" cap="none">
                <a:solidFill>
                  <a:srgbClr val="FC8B37"/>
                </a:solidFill>
                <a:latin typeface="Impact"/>
                <a:ea typeface="Impact"/>
                <a:cs typeface="Impact"/>
                <a:sym typeface="Impact"/>
              </a:rPr>
              <a:t>Glagoli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5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23276" y="620922"/>
            <a:ext cx="4659880" cy="460235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01" name="Google Shape;101;p15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5">
            <a:alphaModFix/>
          </a:blip>
          <a:srcRect l="14204" t="54643" r="73268"/>
          <a:stretch/>
        </p:blipFill>
        <p:spPr>
          <a:xfrm rot="5400000">
            <a:off x="2626180" y="-2624037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03" name="Google Shape;103;p15"/>
          <p:cNvPicPr preferRelativeResize="0"/>
          <p:nvPr/>
        </p:nvPicPr>
        <p:blipFill rotWithShape="1">
          <a:blip r:embed="rId6">
            <a:alphaModFix/>
          </a:blip>
          <a:srcRect r="24682"/>
          <a:stretch/>
        </p:blipFill>
        <p:spPr>
          <a:xfrm>
            <a:off x="-130843" y="-1"/>
            <a:ext cx="1141960" cy="778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225164" y="2090829"/>
            <a:ext cx="2461007" cy="2525607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5"/>
          <p:cNvSpPr txBox="1"/>
          <p:nvPr/>
        </p:nvSpPr>
        <p:spPr>
          <a:xfrm>
            <a:off x="8105817" y="1556026"/>
            <a:ext cx="1750892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POVEŽI</a:t>
            </a:r>
            <a:endParaRPr/>
          </a:p>
        </p:txBody>
      </p:sp>
      <p:pic>
        <p:nvPicPr>
          <p:cNvPr id="106" name="Google Shape;106;p15"/>
          <p:cNvPicPr preferRelativeResize="0"/>
          <p:nvPr/>
        </p:nvPicPr>
        <p:blipFill rotWithShape="1">
          <a:blip r:embed="rId8">
            <a:alphaModFix/>
          </a:blip>
          <a:srcRect l="-1" t="878" r="947" b="812"/>
          <a:stretch/>
        </p:blipFill>
        <p:spPr>
          <a:xfrm rot="-179885">
            <a:off x="1028800" y="613228"/>
            <a:ext cx="4133207" cy="5599028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5"/>
          <p:cNvSpPr txBox="1"/>
          <p:nvPr/>
        </p:nvSpPr>
        <p:spPr>
          <a:xfrm>
            <a:off x="7564322" y="2473031"/>
            <a:ext cx="3214514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Koje dvije vrste riječi razlikujemo  s obzirom na promjenjivost? Nabroji promjenjive vrste riječi.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" name="Google Shape;119;p16"/>
          <p:cNvGrpSpPr/>
          <p:nvPr/>
        </p:nvGrpSpPr>
        <p:grpSpPr>
          <a:xfrm>
            <a:off x="298311" y="1035698"/>
            <a:ext cx="6972006" cy="4829922"/>
            <a:chOff x="440137" y="1035698"/>
            <a:chExt cx="6972006" cy="4829922"/>
          </a:xfrm>
        </p:grpSpPr>
        <p:pic>
          <p:nvPicPr>
            <p:cNvPr id="120" name="Google Shape;120;p1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40137" y="1035698"/>
              <a:ext cx="6972006" cy="482992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1" name="Google Shape;121;p16"/>
            <p:cNvSpPr/>
            <p:nvPr/>
          </p:nvSpPr>
          <p:spPr>
            <a:xfrm>
              <a:off x="5793968" y="1204546"/>
              <a:ext cx="562870" cy="633046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12" name="Google Shape;112;p16" descr="Orange Circle Logo - Free image on Pixa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93528" y="942902"/>
            <a:ext cx="4875224" cy="4890516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13" name="Google Shape;113;p16"/>
          <p:cNvPicPr preferRelativeResize="0"/>
          <p:nvPr/>
        </p:nvPicPr>
        <p:blipFill rotWithShape="1">
          <a:blip r:embed="rId5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14" name="Google Shape;114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55352" y="4584215"/>
            <a:ext cx="1982762" cy="2034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6"/>
          <p:cNvPicPr preferRelativeResize="0"/>
          <p:nvPr/>
        </p:nvPicPr>
        <p:blipFill rotWithShape="1">
          <a:blip r:embed="rId7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16" name="Google Shape;116;p16"/>
          <p:cNvSpPr txBox="1"/>
          <p:nvPr/>
        </p:nvSpPr>
        <p:spPr>
          <a:xfrm>
            <a:off x="8528193" y="1628202"/>
            <a:ext cx="2255236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PRIPREMI SE</a:t>
            </a:r>
            <a:endParaRPr/>
          </a:p>
        </p:txBody>
      </p:sp>
      <p:pic>
        <p:nvPicPr>
          <p:cNvPr id="117" name="Google Shape;117;p16"/>
          <p:cNvPicPr preferRelativeResize="0"/>
          <p:nvPr/>
        </p:nvPicPr>
        <p:blipFill rotWithShape="1">
          <a:blip r:embed="rId8">
            <a:alphaModFix/>
          </a:blip>
          <a:srcRect r="24682"/>
          <a:stretch/>
        </p:blipFill>
        <p:spPr>
          <a:xfrm>
            <a:off x="-130843" y="-1"/>
            <a:ext cx="1141960" cy="778909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6"/>
          <p:cNvSpPr txBox="1"/>
          <p:nvPr/>
        </p:nvSpPr>
        <p:spPr>
          <a:xfrm>
            <a:off x="7902073" y="2357059"/>
            <a:ext cx="3706558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 svoju bilježnicu napiši naslov GLAGOLI. Potom u sredinu ponovno napiši riječ glagoli. Zaokruži crvenom bojicom. Okolo napiši što više glagola gledajući priloženu sliku.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17"/>
          <p:cNvPicPr preferRelativeResize="0"/>
          <p:nvPr/>
        </p:nvPicPr>
        <p:blipFill rotWithShape="1">
          <a:blip r:embed="rId3">
            <a:alphaModFix/>
          </a:blip>
          <a:srcRect t="2611"/>
          <a:stretch/>
        </p:blipFill>
        <p:spPr>
          <a:xfrm>
            <a:off x="43908" y="1845767"/>
            <a:ext cx="7534967" cy="4184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7" descr="Orange Circle Logo - Free image on Pixa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97487" y="1100306"/>
            <a:ext cx="4659880" cy="460235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28" name="Google Shape;128;p17"/>
          <p:cNvPicPr preferRelativeResize="0"/>
          <p:nvPr/>
        </p:nvPicPr>
        <p:blipFill rotWithShape="1">
          <a:blip r:embed="rId5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29" name="Google Shape;129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810205" y="4442716"/>
            <a:ext cx="2254479" cy="2313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7"/>
          <p:cNvPicPr preferRelativeResize="0"/>
          <p:nvPr/>
        </p:nvPicPr>
        <p:blipFill rotWithShape="1">
          <a:blip r:embed="rId7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31" name="Google Shape;131;p17"/>
          <p:cNvSpPr txBox="1"/>
          <p:nvPr/>
        </p:nvSpPr>
        <p:spPr>
          <a:xfrm>
            <a:off x="8834138" y="2276733"/>
            <a:ext cx="1801211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PONOVI</a:t>
            </a:r>
            <a:endParaRPr/>
          </a:p>
        </p:txBody>
      </p:sp>
      <p:pic>
        <p:nvPicPr>
          <p:cNvPr id="132" name="Google Shape;132;p17"/>
          <p:cNvPicPr preferRelativeResize="0"/>
          <p:nvPr/>
        </p:nvPicPr>
        <p:blipFill rotWithShape="1">
          <a:blip r:embed="rId8">
            <a:alphaModFix/>
          </a:blip>
          <a:srcRect r="24682"/>
          <a:stretch/>
        </p:blipFill>
        <p:spPr>
          <a:xfrm>
            <a:off x="-130843" y="-1"/>
            <a:ext cx="1141960" cy="778909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7"/>
          <p:cNvSpPr txBox="1"/>
          <p:nvPr/>
        </p:nvSpPr>
        <p:spPr>
          <a:xfrm>
            <a:off x="8233659" y="3049187"/>
            <a:ext cx="3328937" cy="1018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Glagoli su promjenjive riječi kojima se izriče radnja, stanje i zbivanje.</a:t>
            </a:r>
            <a:endParaRPr sz="2400" dirty="0"/>
          </a:p>
        </p:txBody>
      </p:sp>
      <p:sp>
        <p:nvSpPr>
          <p:cNvPr id="134" name="Google Shape;134;p17"/>
          <p:cNvSpPr txBox="1"/>
          <p:nvPr/>
        </p:nvSpPr>
        <p:spPr>
          <a:xfrm>
            <a:off x="1621407" y="651915"/>
            <a:ext cx="619909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 koju vrstu riječi ubrajamo glagole s obzirom na promjenjivost. Što se izriče glagolima?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18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20838" y="778908"/>
            <a:ext cx="4865223" cy="480516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40" name="Google Shape;140;p18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41" name="Google Shape;141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53451" y="4239365"/>
            <a:ext cx="2277293" cy="2337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8"/>
          <p:cNvPicPr preferRelativeResize="0"/>
          <p:nvPr/>
        </p:nvPicPr>
        <p:blipFill rotWithShape="1">
          <a:blip r:embed="rId6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43" name="Google Shape;143;p18"/>
          <p:cNvPicPr preferRelativeResize="0"/>
          <p:nvPr/>
        </p:nvPicPr>
        <p:blipFill rotWithShape="1">
          <a:blip r:embed="rId7">
            <a:alphaModFix/>
          </a:blip>
          <a:srcRect r="24682"/>
          <a:stretch/>
        </p:blipFill>
        <p:spPr>
          <a:xfrm>
            <a:off x="-130843" y="-1"/>
            <a:ext cx="1141960" cy="778909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18"/>
          <p:cNvSpPr/>
          <p:nvPr/>
        </p:nvSpPr>
        <p:spPr>
          <a:xfrm>
            <a:off x="4404946" y="1032397"/>
            <a:ext cx="1635369" cy="5473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18"/>
          <p:cNvSpPr txBox="1"/>
          <p:nvPr/>
        </p:nvSpPr>
        <p:spPr>
          <a:xfrm>
            <a:off x="8786734" y="1132789"/>
            <a:ext cx="1801211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</a:t>
            </a:r>
            <a:endParaRPr/>
          </a:p>
        </p:txBody>
      </p:sp>
      <p:sp>
        <p:nvSpPr>
          <p:cNvPr id="146" name="Google Shape;146;p18"/>
          <p:cNvSpPr txBox="1"/>
          <p:nvPr/>
        </p:nvSpPr>
        <p:spPr>
          <a:xfrm>
            <a:off x="7922120" y="2020455"/>
            <a:ext cx="383992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C8B37"/>
                </a:solidFill>
                <a:latin typeface="Calibri"/>
                <a:ea typeface="Calibri"/>
                <a:cs typeface="Calibri"/>
                <a:sym typeface="Calibri"/>
              </a:rPr>
              <a:t>GRAMATIČKA OBILJEŽJA GLAGOLA – glagolsko vrijeme</a:t>
            </a:r>
            <a:endParaRPr sz="2400" dirty="0"/>
          </a:p>
        </p:txBody>
      </p:sp>
      <p:sp>
        <p:nvSpPr>
          <p:cNvPr id="147" name="Google Shape;147;p18"/>
          <p:cNvSpPr txBox="1"/>
          <p:nvPr/>
        </p:nvSpPr>
        <p:spPr>
          <a:xfrm>
            <a:off x="1943119" y="606865"/>
            <a:ext cx="625184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Promotri primjere. Po čemu se razlikuju istaknuti glagoli?</a:t>
            </a:r>
            <a:endParaRPr sz="2400" dirty="0"/>
          </a:p>
        </p:txBody>
      </p:sp>
      <p:sp>
        <p:nvSpPr>
          <p:cNvPr id="148" name="Google Shape;148;p18"/>
          <p:cNvSpPr txBox="1"/>
          <p:nvPr/>
        </p:nvSpPr>
        <p:spPr>
          <a:xfrm>
            <a:off x="70536" y="1463341"/>
            <a:ext cx="5774358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 davna vremena </a:t>
            </a: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živjeli su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kraljevi i kraljice. </a:t>
            </a:r>
            <a:endParaRPr sz="2400" dirty="0"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Sanja danas </a:t>
            </a: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ide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 Teom u kino. </a:t>
            </a:r>
            <a:endParaRPr sz="2400" dirty="0"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Sutra </a:t>
            </a: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će ispričati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Tamari kako je bilo u kinu. </a:t>
            </a:r>
            <a:endParaRPr sz="2400" dirty="0"/>
          </a:p>
        </p:txBody>
      </p:sp>
      <p:sp>
        <p:nvSpPr>
          <p:cNvPr id="149" name="Google Shape;149;p18"/>
          <p:cNvSpPr txBox="1"/>
          <p:nvPr/>
        </p:nvSpPr>
        <p:spPr>
          <a:xfrm>
            <a:off x="5814342" y="1734081"/>
            <a:ext cx="145228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prošlost</a:t>
            </a:r>
            <a:endParaRPr sz="2400" dirty="0"/>
          </a:p>
        </p:txBody>
      </p:sp>
      <p:sp>
        <p:nvSpPr>
          <p:cNvPr id="150" name="Google Shape;150;p18"/>
          <p:cNvSpPr txBox="1"/>
          <p:nvPr/>
        </p:nvSpPr>
        <p:spPr>
          <a:xfrm>
            <a:off x="5623277" y="2391297"/>
            <a:ext cx="170858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sadašnjost</a:t>
            </a:r>
            <a:endParaRPr sz="2400" dirty="0"/>
          </a:p>
        </p:txBody>
      </p:sp>
      <p:sp>
        <p:nvSpPr>
          <p:cNvPr id="151" name="Google Shape;151;p18"/>
          <p:cNvSpPr txBox="1"/>
          <p:nvPr/>
        </p:nvSpPr>
        <p:spPr>
          <a:xfrm>
            <a:off x="5623277" y="3202278"/>
            <a:ext cx="155315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budućnost</a:t>
            </a:r>
            <a:endParaRPr sz="2400" dirty="0"/>
          </a:p>
        </p:txBody>
      </p:sp>
      <p:sp>
        <p:nvSpPr>
          <p:cNvPr id="152" name="Google Shape;152;p18"/>
          <p:cNvSpPr/>
          <p:nvPr/>
        </p:nvSpPr>
        <p:spPr>
          <a:xfrm>
            <a:off x="622329" y="4765867"/>
            <a:ext cx="6008248" cy="1138736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18"/>
          <p:cNvSpPr txBox="1"/>
          <p:nvPr/>
        </p:nvSpPr>
        <p:spPr>
          <a:xfrm>
            <a:off x="836304" y="4265502"/>
            <a:ext cx="136472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prošlost</a:t>
            </a:r>
            <a:endParaRPr sz="2400" dirty="0"/>
          </a:p>
        </p:txBody>
      </p:sp>
      <p:sp>
        <p:nvSpPr>
          <p:cNvPr id="154" name="Google Shape;154;p18"/>
          <p:cNvSpPr txBox="1"/>
          <p:nvPr/>
        </p:nvSpPr>
        <p:spPr>
          <a:xfrm>
            <a:off x="2875121" y="4233784"/>
            <a:ext cx="159929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sadašnjost</a:t>
            </a:r>
            <a:endParaRPr sz="2400" dirty="0"/>
          </a:p>
        </p:txBody>
      </p:sp>
      <p:sp>
        <p:nvSpPr>
          <p:cNvPr id="155" name="Google Shape;155;p18"/>
          <p:cNvSpPr txBox="1"/>
          <p:nvPr/>
        </p:nvSpPr>
        <p:spPr>
          <a:xfrm>
            <a:off x="4735677" y="4234804"/>
            <a:ext cx="155315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budućnost</a:t>
            </a:r>
            <a:endParaRPr sz="2400" dirty="0"/>
          </a:p>
        </p:txBody>
      </p:sp>
      <p:sp>
        <p:nvSpPr>
          <p:cNvPr id="156" name="Google Shape;156;p18"/>
          <p:cNvSpPr txBox="1"/>
          <p:nvPr/>
        </p:nvSpPr>
        <p:spPr>
          <a:xfrm>
            <a:off x="8221490" y="3156800"/>
            <a:ext cx="3190482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GLAGOLSKO VRIJEME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2400"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-"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prošlost</a:t>
            </a:r>
            <a:endParaRPr sz="2400"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-"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sadašnjost</a:t>
            </a:r>
            <a:endParaRPr sz="2400"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-"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budućnost</a:t>
            </a:r>
            <a:r>
              <a:rPr lang="hr-HR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200" dirty="0"/>
          </a:p>
        </p:txBody>
      </p:sp>
      <p:sp>
        <p:nvSpPr>
          <p:cNvPr id="157" name="Google Shape;157;p18"/>
          <p:cNvSpPr txBox="1"/>
          <p:nvPr/>
        </p:nvSpPr>
        <p:spPr>
          <a:xfrm>
            <a:off x="2478625" y="5120281"/>
            <a:ext cx="333776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glagolsko vrijeme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5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19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43722" y="361965"/>
            <a:ext cx="5370530" cy="550367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63" name="Google Shape;163;p19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64" name="Google Shape;164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04366" y="4686312"/>
            <a:ext cx="1941976" cy="1981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9"/>
          <p:cNvPicPr preferRelativeResize="0"/>
          <p:nvPr/>
        </p:nvPicPr>
        <p:blipFill rotWithShape="1">
          <a:blip r:embed="rId6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66" name="Google Shape;166;p19"/>
          <p:cNvPicPr preferRelativeResize="0"/>
          <p:nvPr/>
        </p:nvPicPr>
        <p:blipFill rotWithShape="1">
          <a:blip r:embed="rId7">
            <a:alphaModFix/>
          </a:blip>
          <a:srcRect r="24682"/>
          <a:stretch/>
        </p:blipFill>
        <p:spPr>
          <a:xfrm>
            <a:off x="-130843" y="-1"/>
            <a:ext cx="1141960" cy="778909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19"/>
          <p:cNvSpPr/>
          <p:nvPr/>
        </p:nvSpPr>
        <p:spPr>
          <a:xfrm>
            <a:off x="4404946" y="1032397"/>
            <a:ext cx="1635369" cy="5473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19"/>
          <p:cNvSpPr txBox="1"/>
          <p:nvPr/>
        </p:nvSpPr>
        <p:spPr>
          <a:xfrm>
            <a:off x="8577191" y="740009"/>
            <a:ext cx="1801211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</a:t>
            </a:r>
            <a:endParaRPr/>
          </a:p>
        </p:txBody>
      </p:sp>
      <p:sp>
        <p:nvSpPr>
          <p:cNvPr id="169" name="Google Shape;169;p19"/>
          <p:cNvSpPr txBox="1"/>
          <p:nvPr/>
        </p:nvSpPr>
        <p:spPr>
          <a:xfrm>
            <a:off x="7275354" y="1536877"/>
            <a:ext cx="413343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C8B37"/>
                </a:solidFill>
                <a:latin typeface="Calibri"/>
                <a:ea typeface="Calibri"/>
                <a:cs typeface="Calibri"/>
                <a:sym typeface="Calibri"/>
              </a:rPr>
              <a:t>GRAMATIČKA OBILJEŽJA GLAGOLA – glagolska osoba i broj</a:t>
            </a:r>
            <a:endParaRPr sz="2400" dirty="0"/>
          </a:p>
        </p:txBody>
      </p:sp>
      <p:sp>
        <p:nvSpPr>
          <p:cNvPr id="170" name="Google Shape;170;p19"/>
          <p:cNvSpPr txBox="1"/>
          <p:nvPr/>
        </p:nvSpPr>
        <p:spPr>
          <a:xfrm>
            <a:off x="7210701" y="2710347"/>
            <a:ext cx="4262742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GLAGOLSKA OSOBA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postoje tri glagolske osobe u jednini (ja, ti, on, ona, ono) i tri glagolske osobe u množini (mi, vi, oni, one, ona).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9"/>
          <p:cNvSpPr txBox="1"/>
          <p:nvPr/>
        </p:nvSpPr>
        <p:spPr>
          <a:xfrm>
            <a:off x="900953" y="933391"/>
            <a:ext cx="629322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Promotri primjer. Tko vrši radnju? Koliko osoba vrši radnju, jedna ili više?</a:t>
            </a:r>
            <a:endParaRPr sz="2400" dirty="0"/>
          </a:p>
        </p:txBody>
      </p:sp>
      <p:sp>
        <p:nvSpPr>
          <p:cNvPr id="172" name="Google Shape;172;p19"/>
          <p:cNvSpPr txBox="1"/>
          <p:nvPr/>
        </p:nvSpPr>
        <p:spPr>
          <a:xfrm>
            <a:off x="48456" y="1795760"/>
            <a:ext cx="4184380" cy="506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Mirno </a:t>
            </a: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spavam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 svom krevetu. </a:t>
            </a:r>
            <a:endParaRPr sz="2400" dirty="0"/>
          </a:p>
        </p:txBody>
      </p:sp>
      <p:sp>
        <p:nvSpPr>
          <p:cNvPr id="173" name="Google Shape;173;p19"/>
          <p:cNvSpPr txBox="1"/>
          <p:nvPr/>
        </p:nvSpPr>
        <p:spPr>
          <a:xfrm>
            <a:off x="4117021" y="1920623"/>
            <a:ext cx="265287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JA </a:t>
            </a: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hr-HR" sz="2400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osoba</a:t>
            </a:r>
            <a:r>
              <a:rPr lang="hr-HR" sz="2400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 jednine</a:t>
            </a:r>
            <a:endParaRPr sz="2400" dirty="0"/>
          </a:p>
        </p:txBody>
      </p:sp>
      <p:sp>
        <p:nvSpPr>
          <p:cNvPr id="174" name="Google Shape;174;p19"/>
          <p:cNvSpPr txBox="1"/>
          <p:nvPr/>
        </p:nvSpPr>
        <p:spPr>
          <a:xfrm>
            <a:off x="554805" y="2760058"/>
            <a:ext cx="5576142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(ja)  1. </a:t>
            </a:r>
            <a:r>
              <a:rPr lang="hr-HR" sz="2400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spavam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(mi)   1. </a:t>
            </a:r>
            <a:r>
              <a:rPr lang="hr-HR" sz="2400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spavamo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(ti)   2. </a:t>
            </a:r>
            <a:r>
              <a:rPr lang="hr-HR" sz="2400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spavaš	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(vi)     2. </a:t>
            </a:r>
            <a:r>
              <a:rPr lang="hr-HR" sz="2400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spavate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(on) 3. </a:t>
            </a:r>
            <a:r>
              <a:rPr lang="hr-HR" sz="2400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spava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(oni)   3. </a:t>
            </a:r>
            <a:r>
              <a:rPr lang="hr-HR" sz="2400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spavaju</a:t>
            </a:r>
            <a:endParaRPr sz="2400" dirty="0"/>
          </a:p>
        </p:txBody>
      </p:sp>
      <p:pic>
        <p:nvPicPr>
          <p:cNvPr id="175" name="Google Shape;175;p1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11117" y="4093686"/>
            <a:ext cx="1096860" cy="1397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1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-2825275" flipH="1">
            <a:off x="4367318" y="4191724"/>
            <a:ext cx="920694" cy="1325614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19"/>
          <p:cNvSpPr txBox="1"/>
          <p:nvPr/>
        </p:nvSpPr>
        <p:spPr>
          <a:xfrm>
            <a:off x="756232" y="5465526"/>
            <a:ext cx="184224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JEDNINA</a:t>
            </a:r>
            <a:endParaRPr sz="2400" dirty="0"/>
          </a:p>
        </p:txBody>
      </p:sp>
      <p:sp>
        <p:nvSpPr>
          <p:cNvPr id="178" name="Google Shape;178;p19"/>
          <p:cNvSpPr txBox="1"/>
          <p:nvPr/>
        </p:nvSpPr>
        <p:spPr>
          <a:xfrm>
            <a:off x="4234086" y="5465526"/>
            <a:ext cx="201942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MNOŽINA</a:t>
            </a:r>
            <a:endParaRPr sz="2400" dirty="0"/>
          </a:p>
        </p:txBody>
      </p:sp>
      <p:sp>
        <p:nvSpPr>
          <p:cNvPr id="179" name="Google Shape;179;p19"/>
          <p:cNvSpPr txBox="1"/>
          <p:nvPr/>
        </p:nvSpPr>
        <p:spPr>
          <a:xfrm>
            <a:off x="8455193" y="4454421"/>
            <a:ext cx="308166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BROJ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jednina i množina</a:t>
            </a:r>
            <a:endParaRPr sz="2400" dirty="0"/>
          </a:p>
        </p:txBody>
      </p:sp>
      <p:sp>
        <p:nvSpPr>
          <p:cNvPr id="180" name="Google Shape;180;p19"/>
          <p:cNvSpPr txBox="1"/>
          <p:nvPr/>
        </p:nvSpPr>
        <p:spPr>
          <a:xfrm>
            <a:off x="756232" y="960506"/>
            <a:ext cx="637005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Kako bi glasio glagol spavati da je vršitelj radnje mi ili oni?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20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97217" y="524683"/>
            <a:ext cx="4791678" cy="493400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86" name="Google Shape;186;p20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87" name="Google Shape;187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92639" y="4584647"/>
            <a:ext cx="2163041" cy="2219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0"/>
          <p:cNvPicPr preferRelativeResize="0"/>
          <p:nvPr/>
        </p:nvPicPr>
        <p:blipFill rotWithShape="1">
          <a:blip r:embed="rId6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89" name="Google Shape;189;p20"/>
          <p:cNvSpPr txBox="1"/>
          <p:nvPr/>
        </p:nvSpPr>
        <p:spPr>
          <a:xfrm>
            <a:off x="8361003" y="994947"/>
            <a:ext cx="1919161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</a:t>
            </a:r>
            <a:endParaRPr/>
          </a:p>
        </p:txBody>
      </p:sp>
      <p:pic>
        <p:nvPicPr>
          <p:cNvPr id="190" name="Google Shape;190;p20"/>
          <p:cNvPicPr preferRelativeResize="0"/>
          <p:nvPr/>
        </p:nvPicPr>
        <p:blipFill rotWithShape="1">
          <a:blip r:embed="rId7">
            <a:alphaModFix/>
          </a:blip>
          <a:srcRect r="24682"/>
          <a:stretch/>
        </p:blipFill>
        <p:spPr>
          <a:xfrm>
            <a:off x="-130843" y="-1"/>
            <a:ext cx="1141960" cy="778909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20"/>
          <p:cNvSpPr/>
          <p:nvPr/>
        </p:nvSpPr>
        <p:spPr>
          <a:xfrm>
            <a:off x="4404946" y="1032397"/>
            <a:ext cx="1635369" cy="5473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20"/>
          <p:cNvSpPr txBox="1"/>
          <p:nvPr/>
        </p:nvSpPr>
        <p:spPr>
          <a:xfrm>
            <a:off x="7353157" y="2174980"/>
            <a:ext cx="388679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 smtClean="0">
                <a:solidFill>
                  <a:srgbClr val="FC8B37"/>
                </a:solidFill>
                <a:latin typeface="Calibri"/>
                <a:ea typeface="Calibri"/>
                <a:cs typeface="Calibri"/>
                <a:sym typeface="Calibri"/>
              </a:rPr>
              <a:t>SPREZANJE ILI KONJUGACIJA</a:t>
            </a:r>
            <a:endParaRPr sz="2400" dirty="0"/>
          </a:p>
        </p:txBody>
      </p:sp>
      <p:sp>
        <p:nvSpPr>
          <p:cNvPr id="193" name="Google Shape;193;p20"/>
          <p:cNvSpPr txBox="1"/>
          <p:nvPr/>
        </p:nvSpPr>
        <p:spPr>
          <a:xfrm>
            <a:off x="1232357" y="641004"/>
            <a:ext cx="61208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Promotri primjere. Je li se glagol pjevati promijenio? Po čemu se mijenja?</a:t>
            </a:r>
            <a:endParaRPr sz="2400" dirty="0"/>
          </a:p>
        </p:txBody>
      </p:sp>
      <p:sp>
        <p:nvSpPr>
          <p:cNvPr id="194" name="Google Shape;194;p20"/>
          <p:cNvSpPr txBox="1"/>
          <p:nvPr/>
        </p:nvSpPr>
        <p:spPr>
          <a:xfrm>
            <a:off x="440135" y="1799414"/>
            <a:ext cx="663490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Pjevam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 školskom zboru jer u njemu </a:t>
            </a:r>
            <a:r>
              <a:rPr lang="hr-HR" sz="2400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pjevaju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 moji prijatelji.</a:t>
            </a:r>
            <a:endParaRPr sz="2400" dirty="0"/>
          </a:p>
        </p:txBody>
      </p:sp>
      <p:sp>
        <p:nvSpPr>
          <p:cNvPr id="195" name="Google Shape;195;p20"/>
          <p:cNvSpPr txBox="1"/>
          <p:nvPr/>
        </p:nvSpPr>
        <p:spPr>
          <a:xfrm>
            <a:off x="1697166" y="2416258"/>
            <a:ext cx="5100051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pjev</a:t>
            </a: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am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1. osoba jednine (JA)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pjev</a:t>
            </a: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aju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3 . </a:t>
            </a:r>
            <a:r>
              <a:rPr lang="hr-H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osoba </a:t>
            </a:r>
            <a:r>
              <a:rPr lang="hr-HR" sz="24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množini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(ONI)</a:t>
            </a:r>
            <a:endParaRPr sz="2400" dirty="0"/>
          </a:p>
        </p:txBody>
      </p:sp>
      <p:sp>
        <p:nvSpPr>
          <p:cNvPr id="196" name="Google Shape;196;p20"/>
          <p:cNvSpPr txBox="1"/>
          <p:nvPr/>
        </p:nvSpPr>
        <p:spPr>
          <a:xfrm>
            <a:off x="1419342" y="3629212"/>
            <a:ext cx="5655700" cy="2311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jednina			množina</a:t>
            </a:r>
            <a:endParaRPr sz="2400" dirty="0"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pjevam		1. pjevamo</a:t>
            </a:r>
            <a:endParaRPr sz="2400" dirty="0"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pjevaš		2. pjevate</a:t>
            </a:r>
            <a:endParaRPr sz="2400" dirty="0"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pjeva		</a:t>
            </a:r>
            <a:r>
              <a:rPr lang="hr-H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pjevaju	</a:t>
            </a:r>
            <a:r>
              <a:rPr lang="hr-HR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sz="2200" dirty="0"/>
          </a:p>
        </p:txBody>
      </p:sp>
      <p:sp>
        <p:nvSpPr>
          <p:cNvPr id="197" name="Google Shape;197;p20"/>
          <p:cNvSpPr txBox="1"/>
          <p:nvPr/>
        </p:nvSpPr>
        <p:spPr>
          <a:xfrm>
            <a:off x="7552119" y="2984275"/>
            <a:ext cx="3837524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Sprezanje ili konjugacija jest mijenjanje glagola po glagolskim osobama.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21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83235" y="820695"/>
            <a:ext cx="5048068" cy="496178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03" name="Google Shape;203;p21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04" name="Google Shape;204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92639" y="4584647"/>
            <a:ext cx="2163041" cy="2219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1"/>
          <p:cNvPicPr preferRelativeResize="0"/>
          <p:nvPr/>
        </p:nvPicPr>
        <p:blipFill rotWithShape="1">
          <a:blip r:embed="rId6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206" name="Google Shape;206;p21"/>
          <p:cNvSpPr txBox="1"/>
          <p:nvPr/>
        </p:nvSpPr>
        <p:spPr>
          <a:xfrm>
            <a:off x="8232665" y="1189779"/>
            <a:ext cx="2010887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</a:t>
            </a:r>
            <a:endParaRPr/>
          </a:p>
        </p:txBody>
      </p:sp>
      <p:pic>
        <p:nvPicPr>
          <p:cNvPr id="207" name="Google Shape;207;p21"/>
          <p:cNvPicPr preferRelativeResize="0"/>
          <p:nvPr/>
        </p:nvPicPr>
        <p:blipFill rotWithShape="1">
          <a:blip r:embed="rId7">
            <a:alphaModFix/>
          </a:blip>
          <a:srcRect r="24682"/>
          <a:stretch/>
        </p:blipFill>
        <p:spPr>
          <a:xfrm>
            <a:off x="-130843" y="-1"/>
            <a:ext cx="1141960" cy="778909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1"/>
          <p:cNvSpPr/>
          <p:nvPr/>
        </p:nvSpPr>
        <p:spPr>
          <a:xfrm>
            <a:off x="4404946" y="1032397"/>
            <a:ext cx="1635369" cy="5473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21"/>
          <p:cNvSpPr txBox="1"/>
          <p:nvPr/>
        </p:nvSpPr>
        <p:spPr>
          <a:xfrm>
            <a:off x="8421892" y="2002512"/>
            <a:ext cx="254149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C8B37"/>
                </a:solidFill>
                <a:latin typeface="Calibri"/>
                <a:ea typeface="Calibri"/>
                <a:cs typeface="Calibri"/>
                <a:sym typeface="Calibri"/>
              </a:rPr>
              <a:t>INFINITIV</a:t>
            </a:r>
            <a:endParaRPr sz="2400" dirty="0"/>
          </a:p>
        </p:txBody>
      </p:sp>
      <p:sp>
        <p:nvSpPr>
          <p:cNvPr id="210" name="Google Shape;210;p21"/>
          <p:cNvSpPr txBox="1"/>
          <p:nvPr/>
        </p:nvSpPr>
        <p:spPr>
          <a:xfrm>
            <a:off x="355351" y="663968"/>
            <a:ext cx="714867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Odredi u sljedećoj rečenici glagolska obilježja istaknutim </a:t>
            </a:r>
            <a:r>
              <a:rPr lang="hr-HR" sz="2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glagolima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b="1" dirty="0"/>
          </a:p>
        </p:txBody>
      </p:sp>
      <p:sp>
        <p:nvSpPr>
          <p:cNvPr id="211" name="Google Shape;211;p21"/>
          <p:cNvSpPr txBox="1"/>
          <p:nvPr/>
        </p:nvSpPr>
        <p:spPr>
          <a:xfrm>
            <a:off x="368251" y="1886309"/>
            <a:ext cx="621498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Maria prvo </a:t>
            </a: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želi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putovati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 prekrasan grad Pariz.</a:t>
            </a:r>
            <a:endParaRPr sz="2400" dirty="0"/>
          </a:p>
        </p:txBody>
      </p:sp>
      <p:pic>
        <p:nvPicPr>
          <p:cNvPr id="212" name="Google Shape;212;p2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140844" y="2453522"/>
            <a:ext cx="849569" cy="1082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-2825275" flipH="1">
            <a:off x="3110352" y="2456545"/>
            <a:ext cx="715031" cy="1029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21"/>
          <p:cNvSpPr txBox="1"/>
          <p:nvPr/>
        </p:nvSpPr>
        <p:spPr>
          <a:xfrm>
            <a:off x="417544" y="3430090"/>
            <a:ext cx="1737468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sadašnjost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osoba jednina</a:t>
            </a:r>
            <a:endParaRPr sz="2400" dirty="0"/>
          </a:p>
        </p:txBody>
      </p:sp>
      <p:sp>
        <p:nvSpPr>
          <p:cNvPr id="215" name="Google Shape;215;p21"/>
          <p:cNvSpPr txBox="1"/>
          <p:nvPr/>
        </p:nvSpPr>
        <p:spPr>
          <a:xfrm>
            <a:off x="3253477" y="3385088"/>
            <a:ext cx="246375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 možemo odrediti vrijeme, osobu, broj</a:t>
            </a:r>
            <a:endParaRPr sz="2400" dirty="0"/>
          </a:p>
        </p:txBody>
      </p:sp>
      <p:sp>
        <p:nvSpPr>
          <p:cNvPr id="216" name="Google Shape;216;p21"/>
          <p:cNvSpPr txBox="1"/>
          <p:nvPr/>
        </p:nvSpPr>
        <p:spPr>
          <a:xfrm>
            <a:off x="7248804" y="2385313"/>
            <a:ext cx="3978608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Infinitiv je neodređeni glagolski oblik koji završava nastavcima -ti ili -</a:t>
            </a: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ći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7" name="Google Shape;217;p2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864762" y="4635809"/>
            <a:ext cx="540184" cy="49765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21"/>
          <p:cNvSpPr txBox="1"/>
          <p:nvPr/>
        </p:nvSpPr>
        <p:spPr>
          <a:xfrm>
            <a:off x="2610162" y="5497748"/>
            <a:ext cx="3590849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 smtClean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INFINITIV</a:t>
            </a:r>
            <a:r>
              <a:rPr lang="hr-HR" sz="2400" dirty="0">
                <a:ea typeface="Calibri"/>
              </a:rPr>
              <a:t> </a:t>
            </a:r>
            <a:r>
              <a:rPr lang="hr-HR" sz="2400" b="1" dirty="0" smtClean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putova</a:t>
            </a:r>
            <a:r>
              <a:rPr lang="hr-HR" sz="24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-ti</a:t>
            </a:r>
            <a:r>
              <a:rPr lang="hr-HR" sz="2400" dirty="0" smtClean="0">
                <a:ea typeface="Calibri"/>
              </a:rPr>
              <a:t>, </a:t>
            </a:r>
            <a:r>
              <a:rPr lang="hr-HR" sz="2400" b="1" dirty="0" err="1" smtClean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oti</a:t>
            </a:r>
            <a:r>
              <a:rPr lang="hr-HR" sz="2400" b="1" dirty="0" err="1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-ći</a:t>
            </a:r>
            <a:endParaRPr sz="24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21"/>
          <p:cNvSpPr txBox="1"/>
          <p:nvPr/>
        </p:nvSpPr>
        <p:spPr>
          <a:xfrm>
            <a:off x="7626742" y="3705401"/>
            <a:ext cx="373649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Infinitiv je osnovni oblik za tvorbu ostalih glagolskih oblika.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450</Words>
  <Application>Microsoft Office PowerPoint</Application>
  <PresentationFormat>Široki zaslon</PresentationFormat>
  <Paragraphs>73</Paragraphs>
  <Slides>11</Slides>
  <Notes>11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5" baseType="lpstr">
      <vt:lpstr>Arial</vt:lpstr>
      <vt:lpstr>Calibri</vt:lpstr>
      <vt:lpstr>Impact</vt:lpstr>
      <vt:lpstr>Tema sustava Office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cp:lastModifiedBy>Zrinka</cp:lastModifiedBy>
  <cp:revision>6</cp:revision>
  <dcterms:modified xsi:type="dcterms:W3CDTF">2020-09-10T18:04:46Z</dcterms:modified>
</cp:coreProperties>
</file>